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aronbush.github.io/keyboards/builds/first.html" TargetMode="External"/><Relationship Id="rId3" Type="http://schemas.openxmlformats.org/officeDocument/2006/relationships/hyperlink" Target="https://wiki.geekhack.org/index.php?title=GeekHackWiki" TargetMode="External"/><Relationship Id="rId4" Type="http://schemas.openxmlformats.org/officeDocument/2006/relationships/hyperlink" Target="https://blog.wooting.nl/the-ultimate-guide-to-keyboard-layouts-and-form-factors/" TargetMode="External"/><Relationship Id="rId5" Type="http://schemas.openxmlformats.org/officeDocument/2006/relationships/hyperlink" Target="https://www.keychron.com/blogs/news/keyboard-size-layout-buying-guide" TargetMode="External"/><Relationship Id="rId6" Type="http://schemas.openxmlformats.org/officeDocument/2006/relationships/hyperlink" Target="https://techwithtech.com/mechanical-keyboard-parts/" TargetMode="External"/><Relationship Id="rId7" Type="http://schemas.openxmlformats.org/officeDocument/2006/relationships/hyperlink" Target="https://www.daskeyboard.com/blog/mechanical-keyboard-guide/" TargetMode="External"/><Relationship Id="rId8" Type="http://schemas.openxmlformats.org/officeDocument/2006/relationships/hyperlink" Target="https://www.cherrymx.de/en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7.png"/><Relationship Id="rId4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echanical Keyboar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Mechanical Keyboards</a:t>
            </a:r>
          </a:p>
        </p:txBody>
      </p:sp>
      <p:sp>
        <p:nvSpPr>
          <p:cNvPr id="152" name="Your next hobb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next hobby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Hot-Swap Style"/>
          <p:cNvSpPr txBox="1"/>
          <p:nvPr>
            <p:ph type="body" idx="21"/>
          </p:nvPr>
        </p:nvSpPr>
        <p:spPr>
          <a:xfrm>
            <a:off x="3276914" y="2437474"/>
            <a:ext cx="56381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Hot-Swap Style</a:t>
            </a:r>
          </a:p>
        </p:txBody>
      </p:sp>
      <p:sp>
        <p:nvSpPr>
          <p:cNvPr id="221" name="Build Tools / Parts"/>
          <p:cNvSpPr txBox="1"/>
          <p:nvPr>
            <p:ph type="title"/>
          </p:nvPr>
        </p:nvSpPr>
        <p:spPr>
          <a:xfrm>
            <a:off x="874744" y="489375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Build Tools / Parts</a:t>
            </a:r>
          </a:p>
        </p:txBody>
      </p:sp>
      <p:pic>
        <p:nvPicPr>
          <p:cNvPr id="222" name="switch-cap-puller.png" descr="switch-cap-pull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449" y="4061185"/>
            <a:ext cx="4693219" cy="3299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Group"/>
          <p:cNvGrpSpPr/>
          <p:nvPr/>
        </p:nvGrpSpPr>
        <p:grpSpPr>
          <a:xfrm>
            <a:off x="10836112" y="2595090"/>
            <a:ext cx="6230813" cy="4766228"/>
            <a:chOff x="0" y="0"/>
            <a:chExt cx="6230811" cy="4766227"/>
          </a:xfrm>
        </p:grpSpPr>
        <p:sp>
          <p:nvSpPr>
            <p:cNvPr id="223" name="Soldering Station"/>
            <p:cNvSpPr/>
            <p:nvPr/>
          </p:nvSpPr>
          <p:spPr>
            <a:xfrm>
              <a:off x="0" y="0"/>
              <a:ext cx="623081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Soldering Station</a:t>
              </a:r>
            </a:p>
          </p:txBody>
        </p:sp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6230812" cy="4153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8" name="Group"/>
          <p:cNvGrpSpPr/>
          <p:nvPr/>
        </p:nvGrpSpPr>
        <p:grpSpPr>
          <a:xfrm>
            <a:off x="19625234" y="2299089"/>
            <a:ext cx="4114801" cy="3480707"/>
            <a:chOff x="0" y="0"/>
            <a:chExt cx="4114800" cy="3480706"/>
          </a:xfrm>
        </p:grpSpPr>
        <p:sp>
          <p:nvSpPr>
            <p:cNvPr id="226" name="Screwdriver Set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Screwdriver Set</a:t>
              </a:r>
            </a:p>
          </p:txBody>
        </p:sp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48376" y="612353"/>
              <a:ext cx="3218048" cy="2868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" name="Solder Style"/>
          <p:cNvSpPr txBox="1"/>
          <p:nvPr/>
        </p:nvSpPr>
        <p:spPr>
          <a:xfrm>
            <a:off x="15486515" y="1616317"/>
            <a:ext cx="4327165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Solder Style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1342209" y="9723306"/>
            <a:ext cx="5787343" cy="3314774"/>
            <a:chOff x="0" y="0"/>
            <a:chExt cx="5787342" cy="3314771"/>
          </a:xfrm>
        </p:grpSpPr>
        <p:sp>
          <p:nvSpPr>
            <p:cNvPr id="230" name="Switches"/>
            <p:cNvSpPr/>
            <p:nvPr/>
          </p:nvSpPr>
          <p:spPr>
            <a:xfrm>
              <a:off x="0" y="0"/>
              <a:ext cx="578734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Switches</a:t>
              </a:r>
            </a:p>
          </p:txBody>
        </p:sp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12353"/>
              <a:ext cx="5787343" cy="2702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Group"/>
          <p:cNvGrpSpPr/>
          <p:nvPr/>
        </p:nvGrpSpPr>
        <p:grpSpPr>
          <a:xfrm>
            <a:off x="826481" y="10125736"/>
            <a:ext cx="4114801" cy="2936455"/>
            <a:chOff x="0" y="0"/>
            <a:chExt cx="4114800" cy="2936453"/>
          </a:xfrm>
        </p:grpSpPr>
        <p:sp>
          <p:nvSpPr>
            <p:cNvPr id="233" name="Keycaps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Keycaps</a:t>
              </a:r>
            </a:p>
          </p:txBody>
        </p:sp>
        <p:pic>
          <p:nvPicPr>
            <p:cNvPr id="234" name="Screen Shot 2022-02-24 at 10.20.37 AM.png" descr="Screen Shot 2022-02-24 at 10.20.37 A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55600" y="612353"/>
              <a:ext cx="3403601" cy="232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8" name="Group"/>
          <p:cNvGrpSpPr/>
          <p:nvPr/>
        </p:nvGrpSpPr>
        <p:grpSpPr>
          <a:xfrm>
            <a:off x="19625233" y="6284436"/>
            <a:ext cx="4114801" cy="2936454"/>
            <a:chOff x="0" y="0"/>
            <a:chExt cx="4114800" cy="2936453"/>
          </a:xfrm>
        </p:grpSpPr>
        <p:sp>
          <p:nvSpPr>
            <p:cNvPr id="236" name="Keycaps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Keycaps</a:t>
              </a:r>
            </a:p>
          </p:txBody>
        </p:sp>
        <p:pic>
          <p:nvPicPr>
            <p:cNvPr id="237" name="Screen Shot 2022-02-24 at 10.20.37 AM.png" descr="Screen Shot 2022-02-24 at 10.20.37 A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55600" y="612353"/>
              <a:ext cx="3403601" cy="232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Group"/>
          <p:cNvGrpSpPr/>
          <p:nvPr/>
        </p:nvGrpSpPr>
        <p:grpSpPr>
          <a:xfrm>
            <a:off x="4106331" y="7437239"/>
            <a:ext cx="5787344" cy="3314773"/>
            <a:chOff x="0" y="0"/>
            <a:chExt cx="5787342" cy="3314771"/>
          </a:xfrm>
        </p:grpSpPr>
        <p:sp>
          <p:nvSpPr>
            <p:cNvPr id="239" name="Switches"/>
            <p:cNvSpPr/>
            <p:nvPr/>
          </p:nvSpPr>
          <p:spPr>
            <a:xfrm>
              <a:off x="0" y="0"/>
              <a:ext cx="578734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Switches</a:t>
              </a:r>
            </a:p>
          </p:txBody>
        </p:sp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12353"/>
              <a:ext cx="5787343" cy="2702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4997078" y="7696152"/>
            <a:ext cx="11019993" cy="76201"/>
          </a:xfrm>
          <a:prstGeom prst="rect">
            <a:avLst/>
          </a:prstGeom>
        </p:spPr>
      </p:pic>
      <p:grpSp>
        <p:nvGrpSpPr>
          <p:cNvPr id="246" name="Group"/>
          <p:cNvGrpSpPr/>
          <p:nvPr/>
        </p:nvGrpSpPr>
        <p:grpSpPr>
          <a:xfrm>
            <a:off x="14711104" y="6965551"/>
            <a:ext cx="4114801" cy="3153522"/>
            <a:chOff x="0" y="0"/>
            <a:chExt cx="4114800" cy="3153521"/>
          </a:xfrm>
        </p:grpSpPr>
        <p:sp>
          <p:nvSpPr>
            <p:cNvPr id="244" name="Case/PCB/Plate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Case/PCB/Plate</a:t>
              </a:r>
            </a:p>
          </p:txBody>
        </p:sp>
        <p:pic>
          <p:nvPicPr>
            <p:cNvPr id="245" name="Screen Shot 2022-02-24 at 10.30.47 AM.png" descr="Screen Shot 2022-02-24 at 10.30.47 AM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48376" y="612353"/>
              <a:ext cx="3218048" cy="2541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9" name="Group"/>
          <p:cNvGrpSpPr/>
          <p:nvPr/>
        </p:nvGrpSpPr>
        <p:grpSpPr>
          <a:xfrm>
            <a:off x="16158306" y="3260736"/>
            <a:ext cx="4114801" cy="1983955"/>
            <a:chOff x="0" y="0"/>
            <a:chExt cx="4114800" cy="1983953"/>
          </a:xfrm>
        </p:grpSpPr>
        <p:sp>
          <p:nvSpPr>
            <p:cNvPr id="247" name="Tweezers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Tweezers</a:t>
              </a:r>
            </a:p>
          </p:txBody>
        </p:sp>
        <p:pic>
          <p:nvPicPr>
            <p:cNvPr id="248" name="Screen Shot 2022-02-24 at 2.03.41 PM.png" descr="Screen Shot 2022-02-24 at 2.03.41 PM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8500" y="612353"/>
              <a:ext cx="27178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2" name="Group"/>
          <p:cNvGrpSpPr/>
          <p:nvPr/>
        </p:nvGrpSpPr>
        <p:grpSpPr>
          <a:xfrm>
            <a:off x="17122182" y="9725530"/>
            <a:ext cx="4114801" cy="2988066"/>
            <a:chOff x="0" y="0"/>
            <a:chExt cx="4114800" cy="2988064"/>
          </a:xfrm>
        </p:grpSpPr>
        <p:sp>
          <p:nvSpPr>
            <p:cNvPr id="250" name="Stabilizers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Stabilizers</a:t>
              </a:r>
            </a:p>
          </p:txBody>
        </p:sp>
        <p:pic>
          <p:nvPicPr>
            <p:cNvPr id="251" name="Screen Shot 2022-02-24 at 2.05.05 PM.png" descr="Screen Shot 2022-02-24 at 2.05.05 PM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04403" y="612353"/>
              <a:ext cx="2505994" cy="2375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Keyc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Keycaps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17448299" y="4344"/>
            <a:ext cx="6953544" cy="5418875"/>
            <a:chOff x="0" y="0"/>
            <a:chExt cx="6953543" cy="5418874"/>
          </a:xfrm>
        </p:grpSpPr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953544" cy="541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Rounded Rectangle"/>
            <p:cNvSpPr/>
            <p:nvPr/>
          </p:nvSpPr>
          <p:spPr>
            <a:xfrm>
              <a:off x="339532" y="1373685"/>
              <a:ext cx="5281588" cy="704357"/>
            </a:xfrm>
            <a:prstGeom prst="roundRect">
              <a:avLst>
                <a:gd name="adj" fmla="val 22934"/>
              </a:avLst>
            </a:prstGeom>
            <a:solidFill>
              <a:schemeClr val="accent4">
                <a:hueOff val="-476017"/>
                <a:lumOff val="-10042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135" y="2702168"/>
            <a:ext cx="10388931" cy="864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20173" y="6225625"/>
            <a:ext cx="13659850" cy="6529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ppend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"/>
          <p:cNvGrpSpPr/>
          <p:nvPr/>
        </p:nvGrpSpPr>
        <p:grpSpPr>
          <a:xfrm>
            <a:off x="17448207" y="65022"/>
            <a:ext cx="6517553" cy="5620007"/>
            <a:chOff x="0" y="0"/>
            <a:chExt cx="6517551" cy="5620005"/>
          </a:xfrm>
        </p:grpSpPr>
        <p:sp>
          <p:nvSpPr>
            <p:cNvPr id="263" name="Cherry MX Blue"/>
            <p:cNvSpPr/>
            <p:nvPr/>
          </p:nvSpPr>
          <p:spPr>
            <a:xfrm>
              <a:off x="0" y="0"/>
              <a:ext cx="651755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Cherry MX Blue</a:t>
              </a:r>
            </a:p>
          </p:txBody>
        </p:sp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6517552" cy="5007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Switch Properties"/>
          <p:cNvSpPr txBox="1"/>
          <p:nvPr>
            <p:ph type="title"/>
          </p:nvPr>
        </p:nvSpPr>
        <p:spPr>
          <a:xfrm>
            <a:off x="685170" y="786622"/>
            <a:ext cx="9067913" cy="1435101"/>
          </a:xfrm>
          <a:prstGeom prst="rect">
            <a:avLst/>
          </a:prstGeom>
        </p:spPr>
        <p:txBody>
          <a:bodyPr/>
          <a:lstStyle/>
          <a:p>
            <a:pPr/>
            <a:r>
              <a:t>Switch Properties</a:t>
            </a:r>
          </a:p>
        </p:txBody>
      </p:sp>
      <p:graphicFrame>
        <p:nvGraphicFramePr>
          <p:cNvPr id="267" name="Table"/>
          <p:cNvGraphicFramePr/>
          <p:nvPr/>
        </p:nvGraphicFramePr>
        <p:xfrm>
          <a:off x="9805733" y="5771320"/>
          <a:ext cx="4445001" cy="76236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4178300"/>
                <a:gridCol w="1406769"/>
                <a:gridCol w="2278966"/>
                <a:gridCol w="2630658"/>
                <a:gridCol w="2278966"/>
                <a:gridCol w="1406769"/>
              </a:tblGrid>
              <a:tr h="58643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Switch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Feel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Activation
Force (cN)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Bottom Out
Force (cN)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Activation
Point (mm)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100"/>
                        <a:t>Travel
Distance (mm)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Red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Black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Dark Grey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110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RGB Nature White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Silent Red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3.7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Silent Black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Linear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3.7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Tactile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Clear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Tactile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Light Grey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Tactile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110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Blue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Clicky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Green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Clicky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432"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MX White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Clicky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60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82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2.2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1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8" name="Operation Force…"/>
          <p:cNvSpPr txBox="1"/>
          <p:nvPr>
            <p:ph type="body" sz="half" idx="1"/>
          </p:nvPr>
        </p:nvSpPr>
        <p:spPr>
          <a:xfrm>
            <a:off x="519293" y="2489385"/>
            <a:ext cx="9399667" cy="11104688"/>
          </a:xfrm>
          <a:prstGeom prst="rect">
            <a:avLst/>
          </a:prstGeom>
        </p:spPr>
        <p:txBody>
          <a:bodyPr/>
          <a:lstStyle/>
          <a:p>
            <a:pPr marL="0" indent="0" defTabSz="1438619">
              <a:spcBef>
                <a:spcPts val="2600"/>
              </a:spcBef>
              <a:buSzTx/>
              <a:buNone/>
              <a:defRPr b="1" sz="2832"/>
            </a:pPr>
            <a:r>
              <a:t>Operation Force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sz="2832"/>
            </a:pPr>
            <a:r>
              <a:t>It's </a:t>
            </a:r>
            <a:r>
              <a:rPr b="1"/>
              <a:t>how hard you have to press the key</a:t>
            </a:r>
            <a:r>
              <a:t>. Operating force is measured in centinewton (cN) or gram-force (gf). 1 gf is equal to 0.98 cN, so they are almost equivalent. You can say that a switch with 0.50 cN has 0.50 gf.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b="1" sz="2832"/>
            </a:pPr>
            <a:r>
              <a:t>Activation Point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sz="2832"/>
            </a:pPr>
            <a:r>
              <a:t>It is </a:t>
            </a:r>
            <a:r>
              <a:rPr b="1"/>
              <a:t>the point where a keypress is recognized</a:t>
            </a:r>
            <a:r>
              <a:t> by the keyboard. This is measured in millimeters. It is also known as Actuation Point or Operating Position.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b="1" sz="2832"/>
            </a:pPr>
            <a:r>
              <a:t>Total Travel Distance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sz="2832"/>
            </a:pPr>
            <a:r>
              <a:t>It’s the distance your keycap travels until it hits the upper housing of the switch. It’s basically </a:t>
            </a:r>
            <a:r>
              <a:rPr b="1"/>
              <a:t>the distance until you bottom out.</a:t>
            </a:r>
            <a:r>
              <a:t> This is also measured in millimeters.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b="1" sz="2832"/>
            </a:pPr>
            <a:r>
              <a:t>Tactile Position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sz="2832"/>
            </a:pPr>
            <a:r>
              <a:t>Tactile position is </a:t>
            </a:r>
            <a:r>
              <a:rPr b="1"/>
              <a:t>where you feel the bump</a:t>
            </a:r>
            <a:r>
              <a:t> on tactile and clicky switches. On linear switches, there’s no tactile position.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b="1" sz="2832"/>
            </a:pPr>
            <a:r>
              <a:t>Reset Point</a:t>
            </a:r>
          </a:p>
          <a:p>
            <a:pPr marL="0" indent="0" defTabSz="1438619">
              <a:spcBef>
                <a:spcPts val="2600"/>
              </a:spcBef>
              <a:buSzTx/>
              <a:buNone/>
              <a:defRPr sz="2832"/>
            </a:pPr>
            <a:r>
              <a:t>Reset position is the distance at which the </a:t>
            </a:r>
            <a:r>
              <a:rPr b="1"/>
              <a:t>key is deactivated when released</a:t>
            </a:r>
            <a:r>
              <a:t>.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10160056" y="21206"/>
            <a:ext cx="6517553" cy="5609145"/>
            <a:chOff x="0" y="0"/>
            <a:chExt cx="6517551" cy="5609143"/>
          </a:xfrm>
        </p:grpSpPr>
        <p:sp>
          <p:nvSpPr>
            <p:cNvPr id="269" name="Kalih Speed Silver"/>
            <p:cNvSpPr/>
            <p:nvPr/>
          </p:nvSpPr>
          <p:spPr>
            <a:xfrm>
              <a:off x="0" y="0"/>
              <a:ext cx="651755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Kalih Speed Silver</a:t>
              </a:r>
            </a:p>
          </p:txBody>
        </p:sp>
        <p:pic>
          <p:nvPicPr>
            <p:cNvPr id="27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6517552" cy="4996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74" name="https://aaronbush.github.io/keyboards/builds/first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2" invalidUrl="" action="" tgtFrame="" tooltip="" history="1" highlightClick="0" endSnd="0"/>
              </a:rPr>
              <a:t>https://aaronbush.github.io/keyboards/builds/first.html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3" invalidUrl="" action="" tgtFrame="" tooltip="" history="1" highlightClick="0" endSnd="0"/>
              </a:rPr>
              <a:t>https://wiki.geekhack.org/index.php?title=GeekHackWiki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4" invalidUrl="" action="" tgtFrame="" tooltip="" history="1" highlightClick="0" endSnd="0"/>
              </a:rPr>
              <a:t>https://blog.wooting.nl/the-ultimate-guide-to-keyboard-layouts-and-form-factors/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5" invalidUrl="" action="" tgtFrame="" tooltip="" history="1" highlightClick="0" endSnd="0"/>
              </a:rPr>
              <a:t>https://www.keychron.com/blogs/news/keyboard-size-layout-buying-guide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6" invalidUrl="" action="" tgtFrame="" tooltip="" history="1" highlightClick="0" endSnd="0"/>
              </a:rPr>
              <a:t>https://techwithtech.com/mechanical-keyboard-parts/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7" invalidUrl="" action="" tgtFrame="" tooltip="" history="1" highlightClick="0" endSnd="0"/>
              </a:rPr>
              <a:t>https://www.daskeyboard.com/blog/mechanical-keyboard-guide/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u="sng">
                <a:hlinkClick r:id="rId8" invalidUrl="" action="" tgtFrame="" tooltip="" history="1" highlightClick="0" endSnd="0"/>
              </a:rPr>
              <a:t>https://www.cherrymx.de/en/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ren’t all keyboards mechanical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18184">
              <a:defRPr sz="4785"/>
            </a:lvl1pPr>
          </a:lstStyle>
          <a:p>
            <a:pPr/>
            <a:r>
              <a:t>Aren’t all keyboards mechanical?</a:t>
            </a:r>
          </a:p>
        </p:txBody>
      </p:sp>
      <p:sp>
        <p:nvSpPr>
          <p:cNvPr id="155" name="Non-Mec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Non-Mech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Membranes under keys, have a squishy feeling.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No real tactile feedback.	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Generally lack support for n-key rollover.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Mech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Mechanical switches under each key.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Often combined with other higher quality parts; cases, keycaps, customized via firmware.</a:t>
            </a:r>
          </a:p>
        </p:txBody>
      </p:sp>
      <p:pic>
        <p:nvPicPr>
          <p:cNvPr id="15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4655" r="0" b="4655"/>
          <a:stretch>
            <a:fillRect/>
          </a:stretch>
        </p:blipFill>
        <p:spPr>
          <a:xfrm>
            <a:off x="11761344" y="1216454"/>
            <a:ext cx="4839391" cy="4959671"/>
          </a:xfrm>
          <a:prstGeom prst="rect">
            <a:avLst/>
          </a:prstGeom>
        </p:spPr>
      </p:pic>
      <p:sp>
        <p:nvSpPr>
          <p:cNvPr id="157" name="‘Mechanical’ keyboar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‘Mechanical’ keyboard?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76681" y="4105526"/>
            <a:ext cx="6350001" cy="360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3989" y="8205747"/>
            <a:ext cx="6608456" cy="495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8895" y="1720909"/>
            <a:ext cx="16346210" cy="1273855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What’s it made of?"/>
          <p:cNvSpPr txBox="1"/>
          <p:nvPr>
            <p:ph type="title"/>
          </p:nvPr>
        </p:nvSpPr>
        <p:spPr>
          <a:xfrm>
            <a:off x="945835" y="606489"/>
            <a:ext cx="8126335" cy="1329157"/>
          </a:xfrm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What’s it made of?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4629187" y="1678154"/>
            <a:ext cx="10418619" cy="3929494"/>
            <a:chOff x="0" y="0"/>
            <a:chExt cx="10418618" cy="3929492"/>
          </a:xfrm>
        </p:grpSpPr>
        <p:sp>
          <p:nvSpPr>
            <p:cNvPr id="164" name="Full-size"/>
            <p:cNvSpPr/>
            <p:nvPr/>
          </p:nvSpPr>
          <p:spPr>
            <a:xfrm>
              <a:off x="0" y="0"/>
              <a:ext cx="1041861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Full-size</a:t>
              </a:r>
            </a:p>
          </p:txBody>
        </p:sp>
        <p:pic>
          <p:nvPicPr>
            <p:cNvPr id="165" name="fullsize.png" descr="fullsiz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10418619" cy="3317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9" name="Group"/>
          <p:cNvGrpSpPr/>
          <p:nvPr/>
        </p:nvGrpSpPr>
        <p:grpSpPr>
          <a:xfrm>
            <a:off x="4537250" y="5425556"/>
            <a:ext cx="8521701" cy="3838155"/>
            <a:chOff x="0" y="0"/>
            <a:chExt cx="8521700" cy="3838153"/>
          </a:xfrm>
        </p:grpSpPr>
        <p:sp>
          <p:nvSpPr>
            <p:cNvPr id="167" name="Tenkeyless/TKL/80%"/>
            <p:cNvSpPr/>
            <p:nvPr/>
          </p:nvSpPr>
          <p:spPr>
            <a:xfrm>
              <a:off x="0" y="0"/>
              <a:ext cx="85217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Tenkeyless/TKL/80%</a:t>
              </a:r>
            </a:p>
          </p:txBody>
        </p:sp>
        <p:pic>
          <p:nvPicPr>
            <p:cNvPr id="168" name="tkl.png" descr="tk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8521701" cy="322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" name="Group"/>
          <p:cNvGrpSpPr/>
          <p:nvPr/>
        </p:nvGrpSpPr>
        <p:grpSpPr>
          <a:xfrm>
            <a:off x="4505500" y="9132420"/>
            <a:ext cx="8585201" cy="4333455"/>
            <a:chOff x="0" y="0"/>
            <a:chExt cx="8585200" cy="4333453"/>
          </a:xfrm>
        </p:grpSpPr>
        <p:sp>
          <p:nvSpPr>
            <p:cNvPr id="170" name="75%"/>
            <p:cNvSpPr/>
            <p:nvPr/>
          </p:nvSpPr>
          <p:spPr>
            <a:xfrm>
              <a:off x="0" y="0"/>
              <a:ext cx="85852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75%</a:t>
              </a:r>
            </a:p>
          </p:txBody>
        </p:sp>
        <p:pic>
          <p:nvPicPr>
            <p:cNvPr id="171" name="75p.png" descr="75p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8585201" cy="3721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5" name="Group"/>
          <p:cNvGrpSpPr/>
          <p:nvPr/>
        </p:nvGrpSpPr>
        <p:grpSpPr>
          <a:xfrm>
            <a:off x="13735160" y="5495406"/>
            <a:ext cx="8572501" cy="3698455"/>
            <a:chOff x="0" y="0"/>
            <a:chExt cx="8572500" cy="3698453"/>
          </a:xfrm>
        </p:grpSpPr>
        <p:sp>
          <p:nvSpPr>
            <p:cNvPr id="173" name="60%"/>
            <p:cNvSpPr/>
            <p:nvPr/>
          </p:nvSpPr>
          <p:spPr>
            <a:xfrm>
              <a:off x="0" y="0"/>
              <a:ext cx="8572500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60%</a:t>
              </a:r>
            </a:p>
          </p:txBody>
        </p:sp>
        <p:pic>
          <p:nvPicPr>
            <p:cNvPr id="174" name="60p.png" descr="60p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12353"/>
              <a:ext cx="8572500" cy="308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" name="Group"/>
          <p:cNvGrpSpPr/>
          <p:nvPr/>
        </p:nvGrpSpPr>
        <p:grpSpPr>
          <a:xfrm>
            <a:off x="14967060" y="9919820"/>
            <a:ext cx="6108701" cy="2758655"/>
            <a:chOff x="0" y="0"/>
            <a:chExt cx="6108700" cy="2758653"/>
          </a:xfrm>
        </p:grpSpPr>
        <p:sp>
          <p:nvSpPr>
            <p:cNvPr id="176" name="40%"/>
            <p:cNvSpPr/>
            <p:nvPr/>
          </p:nvSpPr>
          <p:spPr>
            <a:xfrm>
              <a:off x="0" y="0"/>
              <a:ext cx="6108700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40%</a:t>
              </a:r>
            </a:p>
          </p:txBody>
        </p:sp>
        <p:pic>
          <p:nvPicPr>
            <p:cNvPr id="177" name="40p.png" descr="40p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612353"/>
              <a:ext cx="6108700" cy="2146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Form Factors"/>
          <p:cNvSpPr txBox="1"/>
          <p:nvPr>
            <p:ph type="title"/>
          </p:nvPr>
        </p:nvSpPr>
        <p:spPr>
          <a:xfrm>
            <a:off x="708867" y="425144"/>
            <a:ext cx="6968987" cy="1435101"/>
          </a:xfrm>
          <a:prstGeom prst="rect">
            <a:avLst/>
          </a:prstGeom>
        </p:spPr>
        <p:txBody>
          <a:bodyPr/>
          <a:lstStyle/>
          <a:p>
            <a:pPr/>
            <a:r>
              <a:t>Form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ayouts"/>
          <p:cNvSpPr txBox="1"/>
          <p:nvPr>
            <p:ph type="title"/>
          </p:nvPr>
        </p:nvSpPr>
        <p:spPr>
          <a:xfrm>
            <a:off x="803654" y="431170"/>
            <a:ext cx="4276161" cy="1435101"/>
          </a:xfrm>
          <a:prstGeom prst="rect">
            <a:avLst/>
          </a:prstGeom>
        </p:spPr>
        <p:txBody>
          <a:bodyPr/>
          <a:lstStyle/>
          <a:p>
            <a:pPr/>
            <a:r>
              <a:t>Layouts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014" y="4472786"/>
            <a:ext cx="8890001" cy="937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layouts.png" descr="layou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3704" y="675113"/>
            <a:ext cx="7532789" cy="12365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2145" y="1091356"/>
            <a:ext cx="8059780" cy="3244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ponents…"/>
          <p:cNvSpPr txBox="1"/>
          <p:nvPr>
            <p:ph type="body" sz="half" idx="1"/>
          </p:nvPr>
        </p:nvSpPr>
        <p:spPr>
          <a:xfrm>
            <a:off x="614080" y="3253239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  <a:p>
            <a:pPr lvl="1"/>
            <a:r>
              <a:t>Upper and Lower Housing</a:t>
            </a:r>
          </a:p>
          <a:p>
            <a:pPr lvl="1"/>
            <a:r>
              <a:t>Stem</a:t>
            </a:r>
          </a:p>
          <a:p>
            <a:pPr lvl="1"/>
            <a:r>
              <a:t>Metal contacts</a:t>
            </a:r>
          </a:p>
          <a:p>
            <a:pPr lvl="1"/>
            <a:r>
              <a:t>Spring</a:t>
            </a:r>
          </a:p>
          <a:p>
            <a:pPr/>
            <a:r>
              <a:t>Cherry MX is a common style</a:t>
            </a:r>
          </a:p>
          <a:p>
            <a:pPr/>
            <a:r>
              <a:t>Distinguished by color</a:t>
            </a:r>
          </a:p>
        </p:txBody>
      </p:sp>
      <p:sp>
        <p:nvSpPr>
          <p:cNvPr id="187" name="Switches"/>
          <p:cNvSpPr txBox="1"/>
          <p:nvPr>
            <p:ph type="title"/>
          </p:nvPr>
        </p:nvSpPr>
        <p:spPr>
          <a:xfrm>
            <a:off x="1206500" y="952500"/>
            <a:ext cx="542777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Switches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14375609" y="541014"/>
            <a:ext cx="8323855" cy="6486754"/>
            <a:chOff x="0" y="0"/>
            <a:chExt cx="8323853" cy="6486753"/>
          </a:xfrm>
        </p:grpSpPr>
        <p:pic>
          <p:nvPicPr>
            <p:cNvPr id="18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323854" cy="6486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Rounded Rectangle"/>
            <p:cNvSpPr/>
            <p:nvPr/>
          </p:nvSpPr>
          <p:spPr>
            <a:xfrm>
              <a:off x="1474934" y="2598865"/>
              <a:ext cx="6299070" cy="909380"/>
            </a:xfrm>
            <a:prstGeom prst="roundRect">
              <a:avLst>
                <a:gd name="adj" fmla="val 21264"/>
              </a:avLst>
            </a:prstGeom>
            <a:solidFill>
              <a:schemeClr val="accent4">
                <a:hueOff val="-476017"/>
                <a:lumOff val="-10042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6755" y="6442656"/>
            <a:ext cx="10541401" cy="744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6212" y="2726451"/>
            <a:ext cx="4142116" cy="7646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e keyboard feel &amp; s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keyboard feel &amp; sound</a:t>
            </a:r>
          </a:p>
        </p:txBody>
      </p:sp>
      <p:sp>
        <p:nvSpPr>
          <p:cNvPr id="195" name="Linea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Linear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smooth, quiet, no ‘bump’, faster feel, bottom out.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Tactile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a bump midway through stroke / actuation-point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Clicky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a bump &amp; click midway through stroke / actuation-point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Others…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Buckling Spring, Alps, Topre</a:t>
            </a:r>
          </a:p>
        </p:txBody>
      </p:sp>
      <p:sp>
        <p:nvSpPr>
          <p:cNvPr id="196" name="Switch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Types</a:t>
            </a:r>
          </a:p>
        </p:txBody>
      </p:sp>
      <p:pic>
        <p:nvPicPr>
          <p:cNvPr id="197" name="Cherry_MX_Red_GIF_240x240.gif" descr="Cherry_MX_Red_GIF_240x240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7548" y="1778555"/>
            <a:ext cx="4464763" cy="4464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Cherry_MX_Brown_GIF_240x240.gif" descr="Cherry_MX_Brown_GIF_240x240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5470" y="5352883"/>
            <a:ext cx="4464764" cy="4464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Cherry_MX_Blue_GIF_240x240.gif" descr="Cherry_MX_Blue_GIF_240x240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02804" y="8937347"/>
            <a:ext cx="4131990" cy="4131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ases come in plastic, acrylic, aluminum, brass, etc.…"/>
          <p:cNvSpPr txBox="1"/>
          <p:nvPr>
            <p:ph type="body" sz="quarter" idx="1"/>
          </p:nvPr>
        </p:nvSpPr>
        <p:spPr>
          <a:xfrm>
            <a:off x="381405" y="2186883"/>
            <a:ext cx="8916104" cy="5095722"/>
          </a:xfrm>
          <a:prstGeom prst="rect">
            <a:avLst/>
          </a:prstGeom>
        </p:spPr>
        <p:txBody>
          <a:bodyPr/>
          <a:lstStyle/>
          <a:p>
            <a:pPr/>
            <a:r>
              <a:t>Cases come in plastic, acrylic, aluminum, brass, etc.</a:t>
            </a:r>
          </a:p>
          <a:p>
            <a:pPr/>
            <a:r>
              <a:t>Plates come in plastic, aluminum, brass, steel, etc.</a:t>
            </a:r>
          </a:p>
        </p:txBody>
      </p:sp>
      <p:sp>
        <p:nvSpPr>
          <p:cNvPr id="202" name="Case &amp; Plates"/>
          <p:cNvSpPr txBox="1"/>
          <p:nvPr>
            <p:ph type="title"/>
          </p:nvPr>
        </p:nvSpPr>
        <p:spPr>
          <a:xfrm>
            <a:off x="922138" y="502260"/>
            <a:ext cx="7499851" cy="1435101"/>
          </a:xfrm>
          <a:prstGeom prst="rect">
            <a:avLst/>
          </a:prstGeom>
        </p:spPr>
        <p:txBody>
          <a:bodyPr/>
          <a:lstStyle/>
          <a:p>
            <a:pPr/>
            <a:r>
              <a:t>Case &amp; Plates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1320045" y="7342553"/>
            <a:ext cx="7617359" cy="5936184"/>
            <a:chOff x="0" y="0"/>
            <a:chExt cx="7617358" cy="5936183"/>
          </a:xfrm>
        </p:grpSpPr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617359" cy="5936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Rounded Rectangle"/>
            <p:cNvSpPr/>
            <p:nvPr/>
          </p:nvSpPr>
          <p:spPr>
            <a:xfrm>
              <a:off x="241190" y="2707181"/>
              <a:ext cx="6056430" cy="1558068"/>
            </a:xfrm>
            <a:prstGeom prst="roundRect">
              <a:avLst>
                <a:gd name="adj" fmla="val 12158"/>
              </a:avLst>
            </a:prstGeom>
            <a:solidFill>
              <a:schemeClr val="accent4">
                <a:hueOff val="-476017"/>
                <a:lumOff val="-10042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1242" y="233464"/>
            <a:ext cx="15088694" cy="1252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atch the form factor…"/>
          <p:cNvSpPr txBox="1"/>
          <p:nvPr>
            <p:ph type="body" sz="half" idx="1"/>
          </p:nvPr>
        </p:nvSpPr>
        <p:spPr>
          <a:xfrm>
            <a:off x="993228" y="2471245"/>
            <a:ext cx="9380321" cy="10283354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Match the form factor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USB I/O / Bluetooth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uController - Firmware (QMK)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Hot-Swap PCB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no soldering, swap switches in/out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Standard PCB w/ SMT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solder switches with some options on placement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Through hole or no PCB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no SMT, harder to find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hand-wired</a:t>
            </a:r>
          </a:p>
        </p:txBody>
      </p:sp>
      <p:sp>
        <p:nvSpPr>
          <p:cNvPr id="209" name="PC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PCB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17722668" y="19685"/>
            <a:ext cx="6763701" cy="5270931"/>
            <a:chOff x="0" y="0"/>
            <a:chExt cx="6763699" cy="5270930"/>
          </a:xfrm>
        </p:grpSpPr>
        <p:pic>
          <p:nvPicPr>
            <p:cNvPr id="2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63700" cy="5270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Rounded Rectangle"/>
            <p:cNvSpPr/>
            <p:nvPr/>
          </p:nvSpPr>
          <p:spPr>
            <a:xfrm>
              <a:off x="983195" y="3496282"/>
              <a:ext cx="5377700" cy="675489"/>
            </a:xfrm>
            <a:prstGeom prst="roundRect">
              <a:avLst>
                <a:gd name="adj" fmla="val 24901"/>
              </a:avLst>
            </a:prstGeom>
            <a:solidFill>
              <a:schemeClr val="accent4">
                <a:hueOff val="-476017"/>
                <a:lumOff val="-10042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10230653" y="22928"/>
            <a:ext cx="6595366" cy="9406174"/>
            <a:chOff x="0" y="0"/>
            <a:chExt cx="6595365" cy="9406174"/>
          </a:xfrm>
        </p:grpSpPr>
        <p:sp>
          <p:nvSpPr>
            <p:cNvPr id="213" name="Solder PCB"/>
            <p:cNvSpPr/>
            <p:nvPr/>
          </p:nvSpPr>
          <p:spPr>
            <a:xfrm>
              <a:off x="0" y="0"/>
              <a:ext cx="6595366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Solder PCB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6595366" cy="8793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" name="Group"/>
          <p:cNvGrpSpPr/>
          <p:nvPr/>
        </p:nvGrpSpPr>
        <p:grpSpPr>
          <a:xfrm>
            <a:off x="15361446" y="5828870"/>
            <a:ext cx="8641185" cy="9253537"/>
            <a:chOff x="0" y="0"/>
            <a:chExt cx="8641183" cy="9253536"/>
          </a:xfrm>
        </p:grpSpPr>
        <p:sp>
          <p:nvSpPr>
            <p:cNvPr id="216" name="Hot-Swap Socket (bottom)"/>
            <p:cNvSpPr/>
            <p:nvPr/>
          </p:nvSpPr>
          <p:spPr>
            <a:xfrm>
              <a:off x="0" y="0"/>
              <a:ext cx="8641184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Hot-Swap Socket (bottom)</a:t>
              </a:r>
            </a:p>
          </p:txBody>
        </p:sp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8641184" cy="8641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